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60" r:id="rId3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E8BBF0-F737-4B4F-8159-941F960A567B}" type="datetimeFigureOut">
              <a:rPr lang="ru-RU" smtClean="0"/>
              <a:pPr/>
              <a:t>30.06.2025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33E0C0-84A0-4B81-A68B-6D982B5A94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ая выноска 19"/>
          <p:cNvSpPr/>
          <p:nvPr/>
        </p:nvSpPr>
        <p:spPr>
          <a:xfrm>
            <a:off x="3203848" y="188640"/>
            <a:ext cx="2592288" cy="3600400"/>
          </a:xfrm>
          <a:prstGeom prst="wedgeRectCallout">
            <a:avLst>
              <a:gd name="adj1" fmla="val -20833"/>
              <a:gd name="adj2" fmla="val 49562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sz="900" b="1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r>
              <a:rPr lang="ru-RU" sz="900" b="1" dirty="0" smtClean="0">
                <a:solidFill>
                  <a:schemeClr val="bg1"/>
                </a:solidFill>
              </a:rPr>
              <a:t>КРОМЕ ТОГО:</a:t>
            </a:r>
          </a:p>
          <a:p>
            <a:pPr algn="ctr">
              <a:buFontTx/>
              <a:buChar char="-"/>
            </a:pPr>
            <a:r>
              <a:rPr lang="ru-RU" sz="900" dirty="0" smtClean="0">
                <a:solidFill>
                  <a:schemeClr val="bg1"/>
                </a:solidFill>
              </a:rPr>
              <a:t>За незаконное приобретение, хранение, перевозка, изготовление, переработка без цели сбыта наркотических средств, психотропных веществ или их аналогов иностранные граждане привлекаются к административной ответственности  и выдворению за пределы Российской Федерации , что предусматривает последующий запрет въезда в РФ на 5 лет (ст.ст.6.8, 6.9 КоАП РФ)</a:t>
            </a:r>
          </a:p>
          <a:p>
            <a:pPr algn="ctr">
              <a:buFontTx/>
              <a:buChar char="-"/>
            </a:pPr>
            <a:r>
              <a:rPr lang="ru-RU" sz="900" dirty="0" smtClean="0">
                <a:solidFill>
                  <a:schemeClr val="bg1"/>
                </a:solidFill>
              </a:rPr>
              <a:t>Лицо, добровольно обратившееся в медицинскую организацию для лечения в связи с потреблением наркотических средств и психотропных веществ без назначения врача, освобождается от административной ответственности за данное правонарушение.</a:t>
            </a:r>
          </a:p>
          <a:p>
            <a:pPr algn="ctr">
              <a:buFontTx/>
              <a:buChar char="-"/>
            </a:pPr>
            <a:r>
              <a:rPr lang="ru-RU" sz="900" dirty="0" smtClean="0">
                <a:solidFill>
                  <a:schemeClr val="bg1"/>
                </a:solidFill>
              </a:rPr>
              <a:t>Лицо, в установленном порядке признанное больным наркоманией может быть с его согласия направлено на медицинскую и (или) социальную реабилитацию и в связи с этим освобождается от административной ответственности за совершение правонарушений, связанных с потреблением наркотических средств или психотропных веществ.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4437112"/>
            <a:ext cx="25922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Управление по контролю </a:t>
            </a:r>
            <a:endParaRPr lang="ru-RU" sz="1400" b="1" i="1" dirty="0" smtClean="0"/>
          </a:p>
          <a:p>
            <a:pPr algn="ctr"/>
            <a:r>
              <a:rPr lang="ru-RU" sz="1400" b="1" i="1" dirty="0" smtClean="0"/>
              <a:t>за оборотом </a:t>
            </a:r>
            <a:r>
              <a:rPr lang="ru-RU" sz="1400" b="1" i="1" dirty="0"/>
              <a:t>наркотиков </a:t>
            </a:r>
            <a:endParaRPr lang="ru-RU" sz="1400" b="1" i="1" dirty="0" smtClean="0"/>
          </a:p>
          <a:p>
            <a:pPr algn="ctr"/>
            <a:r>
              <a:rPr lang="ru-RU" sz="1400" b="1" i="1" dirty="0" smtClean="0"/>
              <a:t>МВД </a:t>
            </a:r>
            <a:r>
              <a:rPr lang="ru-RU" sz="1400" b="1" i="1" dirty="0"/>
              <a:t>по Республике Крым</a:t>
            </a:r>
          </a:p>
          <a:p>
            <a:pPr algn="ctr"/>
            <a:r>
              <a:rPr lang="ru-RU" sz="1400" b="1" i="1" dirty="0"/>
              <a:t>г.Симферополь, </a:t>
            </a:r>
            <a:r>
              <a:rPr lang="ru-RU" sz="1400" b="1" i="1" dirty="0" smtClean="0"/>
              <a:t>ул.Крымской Правды, </a:t>
            </a:r>
            <a:r>
              <a:rPr lang="ru-RU" sz="1400" b="1" i="1" dirty="0"/>
              <a:t>69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600" b="1" i="1" dirty="0" smtClean="0"/>
              <a:t>Телефон дежурной части </a:t>
            </a:r>
          </a:p>
          <a:p>
            <a:pPr algn="ctr"/>
            <a:r>
              <a:rPr lang="ru-RU" sz="1600" b="1" i="1" dirty="0" smtClean="0"/>
              <a:t>  (</a:t>
            </a:r>
            <a:r>
              <a:rPr lang="ru-RU" sz="1600" b="1" i="1" dirty="0"/>
              <a:t>3652) </a:t>
            </a:r>
            <a:r>
              <a:rPr lang="ru-RU" sz="1600" b="1" i="1" dirty="0" smtClean="0"/>
              <a:t>734-044 </a:t>
            </a:r>
            <a:r>
              <a:rPr lang="ru-RU" sz="1600" b="1" i="1" dirty="0"/>
              <a:t>либо 102</a:t>
            </a:r>
            <a:endParaRPr lang="ru-RU" sz="1600" i="1" dirty="0"/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50424" t="8244" r="30662" b="17063"/>
          <a:stretch>
            <a:fillRect/>
          </a:stretch>
        </p:blipFill>
        <p:spPr bwMode="auto">
          <a:xfrm>
            <a:off x="6119664" y="0"/>
            <a:ext cx="30243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8172400" y="116632"/>
            <a:ext cx="864096" cy="19888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711952" y="3573016"/>
            <a:ext cx="432048" cy="1440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1187624" cy="4766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Приобретение, хранение, изготовление наркотиков</a:t>
            </a:r>
            <a:endParaRPr lang="ru-RU" sz="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0"/>
            <a:ext cx="1152128" cy="4766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От штрафа 4 000- 5000 тысяч рублей до лишения свободы сроком до 15 лет</a:t>
            </a:r>
            <a:endParaRPr lang="ru-RU" sz="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548680"/>
            <a:ext cx="1187624" cy="43204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Производство, </a:t>
            </a:r>
          </a:p>
          <a:p>
            <a:pPr algn="ctr"/>
            <a:r>
              <a:rPr lang="ru-RU" sz="800" dirty="0" smtClean="0"/>
              <a:t>сбыт или пересылка наркотиков</a:t>
            </a:r>
            <a:endParaRPr lang="ru-RU" sz="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547664" y="548680"/>
            <a:ext cx="1152128" cy="43204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лишение свободы сроком от 4 до пожизненного</a:t>
            </a:r>
            <a:endParaRPr lang="ru-RU" sz="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547664" y="1052736"/>
            <a:ext cx="1152128" cy="50405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От штрафа до 300000 тысяч рублей до      </a:t>
            </a:r>
          </a:p>
          <a:p>
            <a:pPr algn="ctr"/>
            <a:r>
              <a:rPr lang="ru-RU" sz="800" dirty="0" smtClean="0"/>
              <a:t>     лишения свободы сроком до 8 лет</a:t>
            </a:r>
            <a:endParaRPr lang="ru-RU" sz="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2736"/>
            <a:ext cx="1187624" cy="50405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Выращивание наркосодержащих растений</a:t>
            </a:r>
            <a:endParaRPr lang="ru-RU" sz="800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1043608" y="1052736"/>
            <a:ext cx="72008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Ст. 231 УК РФ</a:t>
            </a:r>
            <a:endParaRPr lang="ru-RU" sz="800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1043608" y="548680"/>
            <a:ext cx="72008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Ст. 228.1 УК РФ</a:t>
            </a:r>
            <a:endParaRPr lang="ru-RU" sz="800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1043608" y="0"/>
            <a:ext cx="648072" cy="5486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Ст. 228 УК РФ</a:t>
            </a:r>
            <a:endParaRPr lang="ru-RU" sz="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0" y="2564904"/>
            <a:ext cx="12596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/>
          </a:p>
          <a:p>
            <a:r>
              <a:rPr lang="ru-RU" sz="800" dirty="0" smtClean="0"/>
              <a:t>За  употребление наркотиков</a:t>
            </a:r>
          </a:p>
          <a:p>
            <a:pPr algn="ctr"/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547664" y="2564904"/>
            <a:ext cx="11521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штраф 4 000 – </a:t>
            </a:r>
          </a:p>
          <a:p>
            <a:pPr algn="ctr"/>
            <a:r>
              <a:rPr lang="ru-RU" sz="800" dirty="0" smtClean="0"/>
              <a:t>5 000 тысяч рублей или административный арест на срок до 15 суток</a:t>
            </a:r>
            <a:endParaRPr lang="ru-RU" sz="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3284984"/>
            <a:ext cx="12596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 вовлечение несовершеннолетнего в употребление новых потенциально опасных психоактивных веществ или одурманивающих веществ </a:t>
            </a:r>
            <a:endParaRPr lang="ru-RU" sz="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547664" y="3284984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       штраф 4 000 – </a:t>
            </a:r>
          </a:p>
          <a:p>
            <a:pPr algn="ctr"/>
            <a:r>
              <a:rPr lang="ru-RU" sz="800" dirty="0" smtClean="0"/>
              <a:t>     5 000 тысяч рублей.</a:t>
            </a:r>
          </a:p>
          <a:p>
            <a:pPr algn="ctr"/>
            <a:endParaRPr lang="ru-RU" sz="900" dirty="0" smtClean="0"/>
          </a:p>
          <a:p>
            <a:pPr algn="ctr"/>
            <a:endParaRPr lang="ru-RU" sz="9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4221088"/>
            <a:ext cx="12596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 уклонение от прохождения диагностики, профилактических мероприятий, лечение от наркомании и реабилитации</a:t>
            </a:r>
            <a:endParaRPr lang="ru-RU" sz="8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547664" y="4221088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штраф 4 000 – </a:t>
            </a:r>
          </a:p>
          <a:p>
            <a:pPr algn="ctr"/>
            <a:r>
              <a:rPr lang="ru-RU" sz="800" dirty="0" smtClean="0"/>
              <a:t>     5 000 тысяч рублей или административный арест на срок </a:t>
            </a:r>
            <a:r>
              <a:rPr lang="ru-RU" sz="800" smtClean="0"/>
              <a:t>до </a:t>
            </a:r>
            <a:r>
              <a:rPr lang="ru-RU" sz="800" smtClean="0"/>
              <a:t>30 </a:t>
            </a:r>
            <a:r>
              <a:rPr lang="ru-RU" sz="800" dirty="0" smtClean="0"/>
              <a:t>суток</a:t>
            </a:r>
            <a:endParaRPr lang="ru-RU" sz="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0" y="5229200"/>
            <a:ext cx="12596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 пропаганду либо незаконную рекламу наркотиков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547664" y="5157192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штраф 4 000 – </a:t>
            </a:r>
          </a:p>
          <a:p>
            <a:pPr algn="ctr"/>
            <a:r>
              <a:rPr lang="ru-RU" sz="700" dirty="0" smtClean="0"/>
              <a:t>5 000 тысяч рублей.</a:t>
            </a:r>
          </a:p>
          <a:p>
            <a:pPr algn="ctr"/>
            <a:r>
              <a:rPr lang="ru-RU" sz="700" dirty="0" smtClean="0"/>
              <a:t>с конфискацией рекламной продукции и оборудования, использованного для ее изготовления</a:t>
            </a:r>
            <a:endParaRPr lang="ru-RU" sz="7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547664" y="6093296"/>
            <a:ext cx="1152128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штраф 4 000 – </a:t>
            </a:r>
          </a:p>
          <a:p>
            <a:pPr algn="ctr"/>
            <a:r>
              <a:rPr lang="ru-RU" sz="800" dirty="0" smtClean="0"/>
              <a:t>5 000 тысяч рублей или административный арест на срок до 15 суток</a:t>
            </a:r>
            <a:endParaRPr lang="ru-RU" sz="800" dirty="0"/>
          </a:p>
        </p:txBody>
      </p:sp>
      <p:sp>
        <p:nvSpPr>
          <p:cNvPr id="57" name="Пятиугольник 56"/>
          <p:cNvSpPr/>
          <p:nvPr/>
        </p:nvSpPr>
        <p:spPr>
          <a:xfrm>
            <a:off x="1115616" y="5445224"/>
            <a:ext cx="720080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ст.6.13 КоАП РФ</a:t>
            </a:r>
            <a:endParaRPr lang="ru-RU" sz="900" dirty="0"/>
          </a:p>
        </p:txBody>
      </p:sp>
      <p:sp>
        <p:nvSpPr>
          <p:cNvPr id="58" name="Пятиугольник 57"/>
          <p:cNvSpPr/>
          <p:nvPr/>
        </p:nvSpPr>
        <p:spPr>
          <a:xfrm>
            <a:off x="1115616" y="4365104"/>
            <a:ext cx="648072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ст.6.9.1 КоАП РФ</a:t>
            </a:r>
            <a:endParaRPr lang="ru-RU" sz="900" dirty="0"/>
          </a:p>
        </p:txBody>
      </p:sp>
      <p:sp>
        <p:nvSpPr>
          <p:cNvPr id="59" name="Пятиугольник 58"/>
          <p:cNvSpPr/>
          <p:nvPr/>
        </p:nvSpPr>
        <p:spPr>
          <a:xfrm>
            <a:off x="1187624" y="3501008"/>
            <a:ext cx="57606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ст.6.10 КоАП РФ</a:t>
            </a:r>
            <a:endParaRPr lang="ru-RU" sz="800" dirty="0"/>
          </a:p>
        </p:txBody>
      </p:sp>
      <p:sp>
        <p:nvSpPr>
          <p:cNvPr id="60" name="Пятиугольник 59"/>
          <p:cNvSpPr/>
          <p:nvPr/>
        </p:nvSpPr>
        <p:spPr>
          <a:xfrm>
            <a:off x="899592" y="2780928"/>
            <a:ext cx="720080" cy="2880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ч.1 ст.6.9 КоАП РФ</a:t>
            </a:r>
            <a:endParaRPr lang="ru-RU" sz="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6093296"/>
            <a:ext cx="1259632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 потребление наркотиков без назначения врача, или одурманивающих веществ  в общественных местах 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1187624" y="6237312"/>
            <a:ext cx="57606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20.20 КоАП РФ</a:t>
            </a:r>
            <a:endParaRPr lang="ru-RU" sz="9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0" y="1628800"/>
            <a:ext cx="1187624" cy="8640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Организация либо содержание притонов или предоставление помещений для потребления, наркотиков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547664" y="1628800"/>
            <a:ext cx="1152128" cy="8640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   лишение свободы  до </a:t>
            </a:r>
            <a:r>
              <a:rPr lang="ru-RU" sz="800" dirty="0"/>
              <a:t>семи лет</a:t>
            </a:r>
          </a:p>
        </p:txBody>
      </p:sp>
      <p:sp>
        <p:nvSpPr>
          <p:cNvPr id="65" name="Стрелка вправо 64"/>
          <p:cNvSpPr/>
          <p:nvPr/>
        </p:nvSpPr>
        <p:spPr>
          <a:xfrm>
            <a:off x="1043608" y="1772816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Ст. 232 УК РФ</a:t>
            </a:r>
            <a:endParaRPr lang="ru-RU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7596336" y="0"/>
            <a:ext cx="1547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Памятка </a:t>
            </a:r>
          </a:p>
          <a:p>
            <a:pPr algn="r"/>
            <a:r>
              <a:rPr lang="ru-RU" sz="1200" i="1" dirty="0" smtClean="0">
                <a:solidFill>
                  <a:srgbClr val="FF0000"/>
                </a:solidFill>
              </a:rPr>
              <a:t>о вреде наркомании и ответственности за употребление и распространение наркотических средств</a:t>
            </a:r>
            <a:endParaRPr lang="ru-RU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0" y="0"/>
            <a:ext cx="3059832" cy="685800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b="1" i="1" dirty="0"/>
              <a:t> </a:t>
            </a:r>
            <a:r>
              <a:rPr lang="ru-RU" sz="900" b="1" i="1" dirty="0" smtClean="0"/>
              <a:t>        </a:t>
            </a:r>
          </a:p>
          <a:p>
            <a:pPr algn="just"/>
            <a:r>
              <a:rPr lang="ru-RU" sz="900" b="1" i="1" dirty="0" smtClean="0"/>
              <a:t> ПОЧЕМУ ЧЕЛОВЕК НАЧИНАЕТ УПОТРЕБЛЯТЬ     НАРКОТИКИ? 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</a:rPr>
              <a:t>Чаше всего это происходит в компании друзей. Спровоцировать первое употребление может многое: чувство любопытства; желание не показываться остальным «белой вороной»; неумение сказать «Нет»; присутствие в жизни серьезных проблем; «назло» кому-то или попытка повлиять на другого человека; просто плохое настроение или обыкновенная скука. По незнанию человек уверен в том, что попробовать  один раз – не страшно. К сожалению,  наркобизнес построен на том, что первый раз никогда не бывает последним. Каждый, впервые употребляющий, уверен в том, что «со мной всё иначе, всё под контролем». Эта уверенность только </a:t>
            </a:r>
            <a:r>
              <a:rPr lang="ru-RU" sz="900" dirty="0" smtClean="0"/>
              <a:t>от неопытности, которой затем, зачастую, пользуются другие. </a:t>
            </a:r>
          </a:p>
          <a:p>
            <a:pPr algn="just"/>
            <a:r>
              <a:rPr lang="ru-RU" sz="900" dirty="0" smtClean="0"/>
              <a:t>                   </a:t>
            </a:r>
            <a:r>
              <a:rPr lang="ru-RU" sz="900" b="1" i="1" dirty="0" smtClean="0"/>
              <a:t>КАКИЕ ПОСЛЕДСТВИЯ ДЛЯ ОБЩЕСТВА?      </a:t>
            </a:r>
          </a:p>
          <a:p>
            <a:pPr algn="just"/>
            <a:r>
              <a:rPr lang="ru-RU" sz="900" dirty="0" smtClean="0"/>
              <a:t> Самое главное – невозможность в дальнейшем  жить без наркотика, появляется зависимость  ; </a:t>
            </a:r>
          </a:p>
          <a:p>
            <a:pPr algn="just"/>
            <a:r>
              <a:rPr lang="ru-RU" sz="900" dirty="0" smtClean="0"/>
              <a:t>-человек не контролирует себя как раньше, это делают за него люди, которые  поставляют наркотики; </a:t>
            </a:r>
          </a:p>
          <a:p>
            <a:pPr algn="just"/>
            <a:r>
              <a:rPr lang="ru-RU" sz="900" dirty="0" smtClean="0"/>
              <a:t>-человек, употребляющий наркотики, неизбежно «влезает» в криминал;   </a:t>
            </a:r>
          </a:p>
          <a:p>
            <a:pPr algn="just"/>
            <a:r>
              <a:rPr lang="ru-RU" sz="900" dirty="0" smtClean="0"/>
              <a:t>-растут требуемое количество  наркотиков и расходы на их потребление;  </a:t>
            </a:r>
          </a:p>
          <a:p>
            <a:pPr algn="just"/>
            <a:r>
              <a:rPr lang="ru-RU" sz="900" dirty="0" smtClean="0"/>
              <a:t>-исчезают  друзья, остаются собратья по несчастью, которые в любой момент, за дозу могут «кинуть» или подставить ;  </a:t>
            </a:r>
          </a:p>
          <a:p>
            <a:pPr algn="just"/>
            <a:r>
              <a:rPr lang="ru-RU" sz="900" dirty="0" smtClean="0"/>
              <a:t>-отношения с родственниками быстро превращаются в кризис, т.к. наркозависимый приносит близким людям только страдания; </a:t>
            </a:r>
          </a:p>
          <a:p>
            <a:pPr algn="ctr"/>
            <a:endParaRPr lang="ru-RU" sz="900" b="1" i="1" dirty="0" smtClean="0"/>
          </a:p>
          <a:p>
            <a:pPr algn="ctr"/>
            <a:r>
              <a:rPr lang="ru-RU" sz="900" b="1" i="1" dirty="0" smtClean="0"/>
              <a:t>МЕДИЦИСНСКИЕ ПОСЛЕДСТВИЯ ПОТРЕБЛЕНИЯ НАРКОТИЧЕСКИХ СРЕДСТВ:</a:t>
            </a:r>
          </a:p>
          <a:p>
            <a:pPr algn="just"/>
            <a:r>
              <a:rPr lang="ru-RU" sz="900" dirty="0" smtClean="0"/>
              <a:t>-разрушается нервная система, печень, почки, изнашивается сердечная мышца, срок жизни сокращается; </a:t>
            </a:r>
          </a:p>
          <a:p>
            <a:pPr algn="just"/>
            <a:r>
              <a:rPr lang="ru-RU" sz="900" dirty="0" smtClean="0"/>
              <a:t>-прием наркотиков инъекционным путем сопровождают  неизлечимые болезни: СПИД, гепатиты;  </a:t>
            </a:r>
          </a:p>
          <a:p>
            <a:pPr algn="just"/>
            <a:r>
              <a:rPr lang="ru-RU" sz="900" dirty="0" smtClean="0"/>
              <a:t>-дети у наркозависимых часто рождаются с серьезными отклонениями в здоровье, психическими расстройствами;  </a:t>
            </a:r>
          </a:p>
          <a:p>
            <a:pPr algn="just"/>
            <a:r>
              <a:rPr lang="ru-RU" sz="900" dirty="0" smtClean="0"/>
              <a:t>-депрессия –основное  состояние  души, исчезает только после  принятия очередной  дозы наркотика;  </a:t>
            </a:r>
          </a:p>
          <a:p>
            <a:pPr algn="just"/>
            <a:r>
              <a:rPr lang="ru-RU" sz="900" dirty="0" smtClean="0"/>
              <a:t>-среди наркозависимых высок процент самоубийств. </a:t>
            </a:r>
          </a:p>
          <a:p>
            <a:pPr algn="just"/>
            <a:r>
              <a:rPr lang="ru-RU" sz="900" dirty="0" smtClean="0"/>
              <a:t>Не редки случаи, когда даже во время первой пробы, человек погибает от остановки дыхания или остановки сердца. В других случаях может развиться паралич, нарушается способность говорить. Есть наркотики, даже после однократного приема которых, может возникнуть психическое заболевание или психический дефект. </a:t>
            </a:r>
          </a:p>
          <a:p>
            <a:pPr algn="just"/>
            <a:endParaRPr lang="ru-RU" sz="900" dirty="0" smtClean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059832" y="0"/>
            <a:ext cx="3024336" cy="685800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/>
          </a:p>
          <a:p>
            <a:pPr algn="ctr"/>
            <a:r>
              <a:rPr lang="ru-RU" sz="800" b="1" i="1" dirty="0" smtClean="0"/>
              <a:t>ЧТО ДЕЛАТЬ, ЕСЛИ ТЫ ПОПАЛ </a:t>
            </a:r>
          </a:p>
          <a:p>
            <a:pPr algn="ctr"/>
            <a:r>
              <a:rPr lang="ru-RU" sz="800" b="1" i="1" dirty="0" smtClean="0"/>
              <a:t>В КОМПАНИЮ, ГДЕ УПОТРЕБЛЯЮТ НАРКОТИКИ</a:t>
            </a:r>
            <a:r>
              <a:rPr lang="ru-RU" sz="900" b="1" i="1" dirty="0" smtClean="0"/>
              <a:t>?  </a:t>
            </a:r>
          </a:p>
          <a:p>
            <a:pPr algn="just"/>
            <a:r>
              <a:rPr lang="ru-RU" sz="900" dirty="0" smtClean="0"/>
              <a:t>В такой компании ты неизбежно сталкиваешься с предложениями «попробовать». По-другому не бывает. Вопрос во времени, раньше или позже. Так бывает всегда. В компании опасность по отношению к наркотику притупляется. Ты всегда рискуешь. Лучший выход из этого, если тебя не очаровывают описанные выше перспективы – уйти и найти себе более подходящий круг общения. «Будь Собой, уважай Себя». Но если ты находишься в такой компании –  ты  на «краю пропасти». </a:t>
            </a:r>
          </a:p>
          <a:p>
            <a:pPr algn="just"/>
            <a:endParaRPr lang="ru-RU" sz="900" dirty="0" smtClean="0"/>
          </a:p>
          <a:p>
            <a:pPr algn="ctr"/>
            <a:r>
              <a:rPr lang="ru-RU" sz="900" b="1" i="1" dirty="0" smtClean="0"/>
              <a:t>ПОЧЕМУ ИМЕННО ПОДРОСТКИ И МОЛОДЫЕ ЛЮДИ НАИБОЛЕЕ ЧАСТО СТАНОВЯТСЯ НАРКОЗАВИСИМЫМИ?</a:t>
            </a:r>
            <a:r>
              <a:rPr lang="ru-RU" sz="900" b="1" dirty="0" smtClean="0"/>
              <a:t>  </a:t>
            </a:r>
          </a:p>
          <a:p>
            <a:pPr algn="just"/>
            <a:r>
              <a:rPr lang="ru-RU" sz="900" dirty="0" smtClean="0"/>
              <a:t> Именно в  подростковом  и молодом возрасте человек хочет обрести свою индивидуальность, отличаться от других, «пробовать в жизни все», освободиться от контроля и опеки взрослых, жить так, как хочется самому, устанавливать  свои нормы и правила.  </a:t>
            </a:r>
          </a:p>
          <a:p>
            <a:pPr algn="just"/>
            <a:endParaRPr lang="ru-RU" sz="900" dirty="0" smtClean="0"/>
          </a:p>
          <a:p>
            <a:pPr algn="ctr"/>
            <a:r>
              <a:rPr lang="ru-RU" sz="900" b="1" i="1" dirty="0" smtClean="0"/>
              <a:t>КАК ОБЕЗОПАСТИТЬ СЕБЯ ОТ ПРОБЛЕМ С НАРКОТИКАМИ?   </a:t>
            </a:r>
          </a:p>
          <a:p>
            <a:pPr algn="just"/>
            <a:r>
              <a:rPr lang="ru-RU" sz="900" dirty="0" smtClean="0"/>
              <a:t> Во-первых, сделать для себя недопустимой саму мысль о возможности когда-либо «попробовать»; </a:t>
            </a:r>
          </a:p>
          <a:p>
            <a:pPr algn="just"/>
            <a:r>
              <a:rPr lang="ru-RU" sz="900" dirty="0" smtClean="0"/>
              <a:t>Во-вторых, нужно научиться говорить «НЕТ!!!» и себе и другим, когда речь идёт о наркотиках; </a:t>
            </a:r>
          </a:p>
          <a:p>
            <a:pPr algn="just"/>
            <a:r>
              <a:rPr lang="ru-RU" sz="900" dirty="0" smtClean="0"/>
              <a:t>В-третьих, избегать компании и места, где употребляют наркотики. Выбирать себе круг общения, в котором нет места наркотикам.</a:t>
            </a:r>
          </a:p>
          <a:p>
            <a:pPr algn="just"/>
            <a:endParaRPr lang="ru-RU" sz="900" dirty="0" smtClean="0"/>
          </a:p>
          <a:p>
            <a:pPr algn="ctr"/>
            <a:r>
              <a:rPr lang="ru-RU" sz="900" b="1" i="1" dirty="0" smtClean="0"/>
              <a:t>ЧТО ДЕЛАТЬ, ЕСЛИ ТВОЙ ДРУГ НАЧИНАЕТ УПОТРЕБЛЯТЬ НАРКОТИКИ?  </a:t>
            </a:r>
          </a:p>
          <a:p>
            <a:pPr algn="just"/>
            <a:r>
              <a:rPr lang="ru-RU" sz="900" dirty="0" smtClean="0"/>
              <a:t>Первый вариант – повлиять на происходящее самому или вместе с другими своими друзьями. Самый важный принцип -сделать так, чтобы не оттолкнуть от себя друга. Используй все свои знания, доводы, которые сочтешь весомыми. Второй вариант – поделись информацией со своими или его родителями, или теми взрослыми, кому ты доверяешь. Это смелый, но не простой поступок. Даже  если тебя  обвинят в «стукачестве» - на весах жизнь твоего друга. . Сначала, наверное, будет честно и правильно сообщить ему о своем решении и причинах, по которым ты решился на этот поступок. </a:t>
            </a:r>
            <a:r>
              <a:rPr lang="ru-RU" sz="900" dirty="0" smtClean="0">
                <a:solidFill>
                  <a:schemeClr val="tx1"/>
                </a:solidFill>
              </a:rPr>
              <a:t>Приготовься к атаке, реакция может быть любой. Люди, принимающие наркотики, становятся патологически лживыми, изворотливыми, сыграют любую роль с правдоподобностью профессионала.</a:t>
            </a:r>
            <a:endParaRPr lang="ru-RU" sz="900" dirty="0" smtClean="0"/>
          </a:p>
          <a:p>
            <a:pPr algn="ctr"/>
            <a:endParaRPr lang="ru-RU" sz="900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084168" y="0"/>
            <a:ext cx="3059832" cy="685800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900" dirty="0" smtClean="0"/>
          </a:p>
          <a:p>
            <a:pPr algn="just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r>
              <a:rPr lang="ru-RU" sz="800" b="1" i="1" dirty="0" smtClean="0">
                <a:solidFill>
                  <a:schemeClr val="tx1"/>
                </a:solidFill>
              </a:rPr>
              <a:t>ЧТО ДЕЛАТЬ, ЕСЛИ ДРУГ УЖЕ СТАЛ НАРКОМАНОМ?  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</a:rPr>
              <a:t>Очень высока вероятность того, что ты не сможешь ничего изменить в его жизни и того, что он втянет тебя в потребление наркотиков;  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</a:rPr>
              <a:t>-если ты хочешь помочь другу - изложи ему своё личное отношение к наркотикам и тому, что с ним происходит. Не спорь  и не поддерживай с ним  дискуссию, пытаться что-то доказать бесполезно. Обозначь свою готовность помочь ему справиться с бедой;  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</a:rPr>
              <a:t>-никогда не содействуй в поиске денег, чем бы  он не  объяснял  нужду в них; 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</a:rPr>
              <a:t>-не решай за него проблемы, возникающие из-за приёма наркотиков, помогай только тогда, когда видишь активные действия для того, чтобы изменить свою жизнь, будь тверд и последователен. Собери информацию о том, какие медицинские организации в твоем населенном пункте занимаются этим вопросом. Знай, что лечение разрешено только государственным учреждениям здравоохранения. Доверяй только профессионалам от медицины. </a:t>
            </a:r>
          </a:p>
          <a:p>
            <a:pPr algn="just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r>
              <a:rPr lang="ru-RU" sz="800" b="1" i="1" dirty="0" smtClean="0">
                <a:solidFill>
                  <a:schemeClr val="tx1"/>
                </a:solidFill>
              </a:rPr>
              <a:t>ВОЗМОЖНО ЛИ ПОЛНОЕ ИЗЛЕЧЕНИЕ ОТ НАРКОМАНИИ? 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</a:rPr>
              <a:t>Всё зависит от желания жить по другому, Но без профессиональной помощи избавиться от наркотической  зависимости весьма проблематично. У любого есть шанс. Но чтобы его использовать, нужно быть готовым к длительному труду.</a:t>
            </a:r>
          </a:p>
          <a:p>
            <a:pPr algn="just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r>
              <a:rPr lang="ru-RU" sz="900" b="1" i="1" dirty="0" smtClean="0"/>
              <a:t>СОВРЕМЕННЫЕ ВИДЫ СИНТЕТИЧЕСКИХ НАРКОТИКОВ:</a:t>
            </a:r>
            <a:endParaRPr lang="ru-RU" sz="900" i="1" dirty="0" smtClean="0"/>
          </a:p>
          <a:p>
            <a:pPr algn="just"/>
            <a:r>
              <a:rPr lang="ru-RU" sz="900" dirty="0" smtClean="0"/>
              <a:t>ЛСД - вызывает галлюцинации, причем имеет накопительное действие, вызывая помешательство.</a:t>
            </a:r>
          </a:p>
          <a:p>
            <a:pPr algn="just"/>
            <a:r>
              <a:rPr lang="ru-RU" sz="900" dirty="0" smtClean="0"/>
              <a:t>Амфетамин – приводит к развитию галлюцинаций.</a:t>
            </a:r>
          </a:p>
          <a:p>
            <a:pPr algn="just"/>
            <a:r>
              <a:rPr lang="ru-RU" sz="900" dirty="0" smtClean="0"/>
              <a:t>Соли - являются одним из самых опасных, вызывающих быстрое привыкание, видом наркотиков. На теле и лице появляются язвы и долго не заживают</a:t>
            </a:r>
          </a:p>
          <a:p>
            <a:pPr algn="just"/>
            <a:r>
              <a:rPr lang="ru-RU" sz="900" dirty="0" err="1" smtClean="0"/>
              <a:t>Спайсы</a:t>
            </a:r>
            <a:r>
              <a:rPr lang="ru-RU" sz="900" dirty="0" smtClean="0"/>
              <a:t>. Общее название курительных смесей, содержащих синтетические </a:t>
            </a:r>
            <a:r>
              <a:rPr lang="ru-RU" sz="900" dirty="0" err="1" smtClean="0"/>
              <a:t>каннабиоиды</a:t>
            </a:r>
            <a:r>
              <a:rPr lang="ru-RU" sz="900" dirty="0" smtClean="0"/>
              <a:t>. Вызывают галлюцинации. Наркотики отличаются непредсказуемостью эффекта.</a:t>
            </a:r>
          </a:p>
          <a:p>
            <a:pPr algn="just"/>
            <a:r>
              <a:rPr lang="ru-RU" sz="900" dirty="0" smtClean="0"/>
              <a:t>Опиум – приводит к остановке дыхания, воспаления печени, воспаления вен, возникают ужасающие гнойные заболевания кожи.</a:t>
            </a:r>
          </a:p>
          <a:p>
            <a:pPr algn="just"/>
            <a:r>
              <a:rPr lang="ru-RU" sz="900" dirty="0" smtClean="0"/>
              <a:t>Марихуана - приводят к развитию шизофрении или психозов, болезни </a:t>
            </a:r>
            <a:r>
              <a:rPr lang="ru-RU" sz="900" dirty="0" err="1" smtClean="0"/>
              <a:t>сердечно-сосудистой</a:t>
            </a:r>
            <a:r>
              <a:rPr lang="ru-RU" sz="900" dirty="0" smtClean="0"/>
              <a:t> системы, приводящие к инфарктам и инсультам.</a:t>
            </a:r>
          </a:p>
          <a:p>
            <a:pPr algn="just"/>
            <a:r>
              <a:rPr lang="ru-RU" sz="900" dirty="0" smtClean="0"/>
              <a:t>При передозировке или после длительного употребления синтетического наркотика развивается расстройство психики - становится инвалидом. </a:t>
            </a:r>
          </a:p>
          <a:p>
            <a:pPr algn="just"/>
            <a:endParaRPr lang="ru-RU" sz="900" dirty="0" smtClean="0">
              <a:solidFill>
                <a:schemeClr val="tx1"/>
              </a:solidFill>
            </a:endParaRPr>
          </a:p>
          <a:p>
            <a:pPr algn="just"/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1487</TotalTime>
  <Words>1434</Words>
  <Application>Microsoft Office PowerPoint</Application>
  <PresentationFormat>Экран (4:3)</PresentationFormat>
  <Paragraphs>103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УКОН</dc:creator>
  <cp:lastModifiedBy>aartemenko7</cp:lastModifiedBy>
  <cp:revision>60</cp:revision>
  <dcterms:created xsi:type="dcterms:W3CDTF">2019-04-25T06:44:58Z</dcterms:created>
  <dcterms:modified xsi:type="dcterms:W3CDTF">2025-06-30T13:27:25Z</dcterms:modified>
</cp:coreProperties>
</file>